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329" r:id="rId3"/>
    <p:sldId id="325" r:id="rId4"/>
    <p:sldId id="343" r:id="rId5"/>
    <p:sldId id="333" r:id="rId6"/>
    <p:sldId id="353" r:id="rId7"/>
    <p:sldId id="344" r:id="rId8"/>
    <p:sldId id="295" r:id="rId9"/>
    <p:sldId id="296" r:id="rId10"/>
    <p:sldId id="345" r:id="rId11"/>
    <p:sldId id="346" r:id="rId12"/>
    <p:sldId id="342" r:id="rId13"/>
    <p:sldId id="274" r:id="rId14"/>
    <p:sldId id="326" r:id="rId15"/>
    <p:sldId id="317" r:id="rId16"/>
    <p:sldId id="319" r:id="rId17"/>
    <p:sldId id="321" r:id="rId18"/>
    <p:sldId id="347" r:id="rId19"/>
    <p:sldId id="348" r:id="rId20"/>
    <p:sldId id="349" r:id="rId21"/>
    <p:sldId id="350" r:id="rId22"/>
    <p:sldId id="351" r:id="rId23"/>
    <p:sldId id="29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20" r:id="rId33"/>
    <p:sldId id="335" r:id="rId34"/>
    <p:sldId id="298" r:id="rId35"/>
    <p:sldId id="299" r:id="rId36"/>
    <p:sldId id="300" r:id="rId37"/>
    <p:sldId id="301" r:id="rId38"/>
    <p:sldId id="302" r:id="rId39"/>
    <p:sldId id="315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4E58-1EEF-49C3-941A-E530632BE34F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458A-2973-410C-A2B0-F57AAC25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DF13-551F-44E9-A34A-802A0CCE4F2B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2591-9655-4325-B142-1CE99244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E4B-9486-413A-82A7-4CB33F505735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BCA7-FDB2-4B30-AA7C-20FE5627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44EB-6876-4943-94EE-FAEA33E6EE3C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729F-73DB-4616-8F25-D6EAD50F8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5E47-510E-423E-AA58-412CBA7AC5B8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4A0F-13EA-43B9-91B7-DB1607B0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3D91-A797-4E98-AED3-BDE8A34DE25F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46F3-26FA-4338-A472-7130DF3B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0B26-0687-471E-AD88-57F65D702E4B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F955-B1FB-4218-8099-0A9088F8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FC11-E15F-4690-862E-092533BDBC69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3EE2-CB83-488A-A315-BBE6FED7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FEA8-C434-4D97-8758-1C423428EDBE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484C-4EF8-4379-9C19-10C8D97F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20A-5DF3-4C96-B7A4-082D2DCF0B9A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F23D-0DA7-42A7-899B-D09ACF23E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403A-0642-4FFF-8C41-490E58D1C979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5F6F-D5A6-41A1-A553-8648F99F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081482-3E78-4A93-9203-F480BFC0C448}" type="datetimeFigureOut">
              <a:rPr lang="en-US"/>
              <a:pPr>
                <a:defRPr/>
              </a:pPr>
              <a:t>21/06/2012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520814-A238-41CC-BFAC-390613BE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edia%5CStacked%20Horizontal%20Bar%20Ex07%20Beta1.xlsm" TargetMode="Externa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edia%5Cdvc11%5Cbabyname.html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34.png"/><Relationship Id="rId13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nteractive/Ambiguous%20Information/Ambiguous%20Information_v2.html" TargetMode="Externa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edia%5Cageing%5Cagemap.html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edia%5Cmarkeaston%5Cageing_britain.html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57916" y="2521682"/>
            <a:ext cx="5136506" cy="283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3842322" y="608624"/>
            <a:ext cx="4763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Alan Smith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OBE</a:t>
            </a:r>
          </a:p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Principal Methodologist</a:t>
            </a:r>
          </a:p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ONS Data Visualisation Centre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618506" y="2857779"/>
            <a:ext cx="2921388" cy="1280842"/>
            <a:chOff x="545668" y="4962508"/>
            <a:chExt cx="5170919" cy="1280842"/>
          </a:xfrm>
        </p:grpSpPr>
        <p:sp>
          <p:nvSpPr>
            <p:cNvPr id="4098" name="Text Box 11"/>
            <p:cNvSpPr txBox="1">
              <a:spLocks noChangeArrowheads="1"/>
            </p:cNvSpPr>
            <p:nvPr/>
          </p:nvSpPr>
          <p:spPr bwMode="auto">
            <a:xfrm>
              <a:off x="545668" y="4962508"/>
              <a:ext cx="517091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7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USER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500" y="5812463"/>
              <a:ext cx="15648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b="1" dirty="0" smtClean="0">
                  <a:solidFill>
                    <a:srgbClr val="558ED5"/>
                  </a:solidFill>
                </a:rPr>
                <a:t>needs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</a:t>
            </a:r>
            <a:r>
              <a:rPr lang="en-US" dirty="0" smtClean="0"/>
              <a:t>. Supporting (lazier) journalists with ‘syndicatable’ content…</a:t>
            </a:r>
          </a:p>
        </p:txBody>
      </p:sp>
    </p:spTree>
    <p:extLst>
      <p:ext uri="{BB962C8B-B14F-4D97-AF65-F5344CB8AC3E}">
        <p14:creationId xmlns:p14="http://schemas.microsoft.com/office/powerpoint/2010/main" val="383622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66" y="930380"/>
            <a:ext cx="6634672" cy="46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18327" y="2299831"/>
            <a:ext cx="4322618" cy="32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>
                <a:latin typeface="+mn-lt"/>
              </a:rPr>
              <a:t>‘Syndicatable’ content does not mean ‘</a:t>
            </a:r>
            <a:r>
              <a:rPr lang="en-GB" sz="2400" dirty="0" err="1" smtClean="0">
                <a:latin typeface="+mn-lt"/>
              </a:rPr>
              <a:t>dumbing</a:t>
            </a:r>
            <a:r>
              <a:rPr lang="en-GB" sz="2400" dirty="0" smtClean="0">
                <a:latin typeface="+mn-lt"/>
              </a:rPr>
              <a:t> it down’ or making it more difficult to get to the real information…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840000">
            <a:off x="96957" y="1152227"/>
            <a:ext cx="5795818" cy="1216890"/>
          </a:xfrm>
        </p:spPr>
        <p:txBody>
          <a:bodyPr/>
          <a:lstStyle/>
          <a:p>
            <a:pPr algn="ctr">
              <a:buNone/>
            </a:pPr>
            <a:r>
              <a:rPr lang="en-GB" sz="6600" dirty="0" smtClean="0">
                <a:solidFill>
                  <a:srgbClr val="FF0000"/>
                </a:solidFill>
                <a:latin typeface="Stencil Std" pitchFamily="82" charset="0"/>
              </a:rPr>
              <a:t>WARNING</a:t>
            </a:r>
            <a:endParaRPr lang="en-GB" sz="6600" dirty="0">
              <a:solidFill>
                <a:srgbClr val="FF0000"/>
              </a:solidFill>
              <a:latin typeface="Stencil Std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london_population_stew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231775"/>
            <a:ext cx="774223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492500"/>
            <a:ext cx="40703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Users in</a:t>
            </a:r>
            <a:r>
              <a:rPr lang="en-US" dirty="0" smtClean="0"/>
              <a:t> Societal Context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25500"/>
            <a:ext cx="7797800" cy="520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5892" y="1871615"/>
            <a:ext cx="3791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“Our children are living in the most intensely stimulating period in the history of the Earth…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892" y="2872157"/>
            <a:ext cx="3791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they are being besieged with information and calls for their attention from every platform”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200" dirty="0" smtClean="0"/>
              <a:t>Sir Ken Robinson</a:t>
            </a:r>
            <a:endParaRPr lang="en-US" sz="2200" dirty="0"/>
          </a:p>
        </p:txBody>
      </p:sp>
      <p:pic>
        <p:nvPicPr>
          <p:cNvPr id="5" name="Picture 4" descr="ke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25500"/>
            <a:ext cx="7797800" cy="520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98" y="6211669"/>
            <a:ext cx="774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http://www.youtube.com/watch?v=zDZFcDGpL4U</a:t>
            </a:r>
          </a:p>
        </p:txBody>
      </p:sp>
    </p:spTree>
    <p:extLst>
      <p:ext uri="{BB962C8B-B14F-4D97-AF65-F5344CB8AC3E}">
        <p14:creationId xmlns:p14="http://schemas.microsoft.com/office/powerpoint/2010/main" val="366759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people like numbers?</a:t>
            </a:r>
            <a:endParaRPr lang="en-GB" dirty="0"/>
          </a:p>
        </p:txBody>
      </p:sp>
      <p:pic>
        <p:nvPicPr>
          <p:cNvPr id="4" name="Picture 3" descr="coolc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596" y="2676091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1373" y="2048019"/>
            <a:ext cx="5318269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ja-JP" altLang="en-GB" sz="2400" i="1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altLang="ja-JP" sz="2400" i="1" dirty="0">
                <a:solidFill>
                  <a:schemeClr val="bg1">
                    <a:lumMod val="50000"/>
                  </a:schemeClr>
                </a:solidFill>
              </a:rPr>
              <a:t>I phoned Camelot and they fobbed me off with some story that -6 is higher, not lower, than -8,  but I</a:t>
            </a:r>
            <a:r>
              <a:rPr lang="ja-JP" altLang="en-GB" sz="2400" i="1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GB" altLang="ja-JP" sz="2400" i="1" dirty="0">
                <a:solidFill>
                  <a:schemeClr val="bg1">
                    <a:lumMod val="50000"/>
                  </a:schemeClr>
                </a:solidFill>
              </a:rPr>
              <a:t>m not having it</a:t>
            </a:r>
            <a:r>
              <a:rPr lang="ja-JP" altLang="en-GB" sz="2400" i="1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en-GB" altLang="ja-JP" sz="24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ja-JP" sz="24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ja-JP" sz="2400" b="1" dirty="0"/>
              <a:t>Tina </a:t>
            </a:r>
            <a:r>
              <a:rPr lang="en-GB" altLang="ja-JP" sz="2400" b="1" dirty="0" err="1"/>
              <a:t>Farrel</a:t>
            </a:r>
            <a:r>
              <a:rPr lang="en-GB" altLang="ja-JP" sz="2400" b="1" dirty="0"/>
              <a:t>, 23, </a:t>
            </a:r>
            <a:r>
              <a:rPr lang="en-GB" altLang="ja-JP" sz="2400" b="1" dirty="0" err="1"/>
              <a:t>Levenshulme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Some numbers about people not liking numbers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636"/>
            <a:ext cx="8229600" cy="3378200"/>
          </a:xfrm>
        </p:spPr>
        <p:txBody>
          <a:bodyPr/>
          <a:lstStyle/>
          <a:p>
            <a:r>
              <a:rPr lang="en-GB" dirty="0" smtClean="0"/>
              <a:t>In 2003, </a:t>
            </a:r>
            <a:r>
              <a:rPr lang="en-GB" sz="6600" b="1" dirty="0" smtClean="0"/>
              <a:t>46.9%</a:t>
            </a:r>
            <a:r>
              <a:rPr lang="en-GB" dirty="0" smtClean="0"/>
              <a:t> of adults in England lacked Level 1 numeracy skills</a:t>
            </a:r>
          </a:p>
          <a:p>
            <a:r>
              <a:rPr lang="en-GB" dirty="0" smtClean="0"/>
              <a:t>In 2011, </a:t>
            </a:r>
            <a:r>
              <a:rPr lang="en-GB" sz="6600" b="1" dirty="0" smtClean="0"/>
              <a:t>49.1%</a:t>
            </a:r>
            <a:r>
              <a:rPr lang="en-GB" dirty="0" smtClean="0"/>
              <a:t> of adults in England lacked Level 1 numeracy skills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4211780"/>
            <a:ext cx="8229600" cy="2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Source: 2011 Skills for Life Survey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Users are Experts!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14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33882"/>
            <a:ext cx="5214938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6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04198" cy="1143000"/>
          </a:xfrm>
        </p:spPr>
        <p:txBody>
          <a:bodyPr/>
          <a:lstStyle/>
          <a:p>
            <a:r>
              <a:rPr lang="en-GB" dirty="0" smtClean="0"/>
              <a:t>WHO </a:t>
            </a:r>
            <a:r>
              <a:rPr lang="en-GB" i="1" dirty="0" smtClean="0"/>
              <a:t>ARE </a:t>
            </a:r>
            <a:r>
              <a:rPr lang="en-GB" dirty="0" smtClean="0"/>
              <a:t>OUR KEY</a:t>
            </a:r>
            <a:r>
              <a:rPr lang="en-GB" i="1" dirty="0" smtClean="0"/>
              <a:t> </a:t>
            </a:r>
            <a:r>
              <a:rPr lang="en-GB" dirty="0" smtClean="0"/>
              <a:t>USERS?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Not all institutes share the same goals:</a:t>
            </a:r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‘show me the numbers’. Everyone does this.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‘from data to meaningful information’. Not everyone does this…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 needs will be different depending which role(s) a producer is following…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2192"/>
            <a:ext cx="61944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4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33882"/>
            <a:ext cx="5214938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5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2192"/>
            <a:ext cx="61944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4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Users:</a:t>
            </a:r>
            <a:br>
              <a:rPr lang="en-US" dirty="0" smtClean="0"/>
            </a:br>
            <a:r>
              <a:rPr lang="en-US" dirty="0" smtClean="0"/>
              <a:t>get simple accessibility considerations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j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97100" y="879475"/>
            <a:ext cx="40862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63600" y="1484313"/>
            <a:ext cx="80295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A typical ‘Corporate’ colour  scheme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Isoluminant, Complementary-Multichrome colour scheme.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 (red/green colour-blind)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Isoluminant, Complementary-Multichrome colour scheme.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 (B&amp;W monitor/printer)</a:t>
            </a:r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Isoluminant, Complementary-Multichrome colour scheme.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Monochromatic colour scheme with monotonic luminance</a:t>
            </a:r>
            <a:r>
              <a:rPr lang="en-GB" sz="2400" baseline="30000"/>
              <a:t>(+)</a:t>
            </a:r>
            <a:r>
              <a:rPr lang="en-GB" sz="2400" i="1"/>
              <a:t> and saturation</a:t>
            </a:r>
            <a:r>
              <a:rPr lang="en-GB" sz="2400" baseline="30000"/>
              <a:t>(+)</a:t>
            </a:r>
            <a:r>
              <a:rPr lang="en-GB" sz="2400" i="1"/>
              <a:t> contrast.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144055" y="254580"/>
          <a:ext cx="476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Image" r:id="rId3" imgW="4761905" imgH="1079365" progId="Photoshop.Image.11">
                  <p:embed/>
                </p:oleObj>
              </mc:Choice>
              <mc:Fallback>
                <p:oleObj name="Image" r:id="rId3" imgW="4761905" imgH="1079365" progId="Photoshop.Image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055" y="254580"/>
                        <a:ext cx="4762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72630" y="1473780"/>
            <a:ext cx="46767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533400"/>
            <a:r>
              <a:rPr lang="en-GB" sz="1400" dirty="0"/>
              <a:t>“…Among the Code of Practice requirements are that producers of official statistics should prepare full and frank commentary and analysis that aid interpretation including:</a:t>
            </a:r>
          </a:p>
          <a:p>
            <a:pPr defTabSz="533400">
              <a:buFontTx/>
              <a:buChar char="•"/>
            </a:pPr>
            <a:endParaRPr lang="en-GB" sz="1400" dirty="0"/>
          </a:p>
          <a:p>
            <a:pPr defTabSz="533400">
              <a:buFontTx/>
              <a:buChar char="•"/>
            </a:pPr>
            <a:r>
              <a:rPr lang="en-GB" sz="1400" dirty="0"/>
              <a:t>information on the quality and reliability of statistics in relation to the range of potential uses</a:t>
            </a:r>
          </a:p>
          <a:p>
            <a:pPr defTabSz="533400">
              <a:buFontTx/>
              <a:buChar char="•"/>
            </a:pPr>
            <a:r>
              <a:rPr lang="en-GB" sz="1400" dirty="0"/>
              <a:t>information on methods, procedures and classifications</a:t>
            </a:r>
          </a:p>
          <a:p>
            <a:pPr defTabSz="533400">
              <a:buFontTx/>
              <a:buChar char="•"/>
            </a:pPr>
            <a:r>
              <a:rPr lang="en-GB" sz="1400" dirty="0"/>
              <a:t>factual information about the policy or operational context</a:t>
            </a:r>
          </a:p>
          <a:p>
            <a:pPr defTabSz="533400">
              <a:buFontTx/>
              <a:buChar char="•"/>
            </a:pPr>
            <a:r>
              <a:rPr lang="en-GB" sz="1400" dirty="0"/>
              <a:t>formats for the presentation of statistics in graphs, tables and maps that enhance clarity, interpretability and consistency…</a:t>
            </a:r>
          </a:p>
          <a:p>
            <a:pPr defTabSz="533400" eaLnBrk="0" hangingPunct="0"/>
            <a:endParaRPr lang="en-GB" sz="1400" dirty="0"/>
          </a:p>
          <a:p>
            <a:pPr defTabSz="533400" eaLnBrk="0" hangingPunct="0"/>
            <a:r>
              <a:rPr lang="en-GB" sz="1400" dirty="0"/>
              <a:t>…In the view of the Statistics Authority, the public has a right to know the statisticians’ understanding of the messages from the statistics, just as they have a right to the data itself.  It is common, and proper, for statisticians in government departments to brief policy colleagues on the substance of the statistics.  That knowledge should, as a matter of principle, be shared more widely.”</a:t>
            </a:r>
          </a:p>
          <a:p>
            <a:pPr defTabSz="533400" eaLnBrk="0" hangingPunct="0"/>
            <a:endParaRPr lang="en-GB" sz="1400" dirty="0"/>
          </a:p>
          <a:p>
            <a:pPr defTabSz="533400" eaLnBrk="0" hangingPunct="0"/>
            <a:r>
              <a:rPr lang="en-GB" sz="1400" dirty="0"/>
              <a:t>(The Value of Statistical Commentary, 23</a:t>
            </a:r>
            <a:r>
              <a:rPr lang="en-GB" sz="1400" baseline="30000" dirty="0"/>
              <a:t>rd</a:t>
            </a:r>
            <a:r>
              <a:rPr lang="en-GB" sz="1400" dirty="0"/>
              <a:t> July 2010)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 (red/green colour-blind)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Monochromatic colour scheme with monotonic luminance</a:t>
            </a:r>
            <a:r>
              <a:rPr lang="en-GB" sz="2400" baseline="30000"/>
              <a:t>(+)</a:t>
            </a:r>
            <a:r>
              <a:rPr lang="en-GB" sz="2400" i="1"/>
              <a:t> and saturation</a:t>
            </a:r>
            <a:r>
              <a:rPr lang="en-GB" sz="2400" baseline="30000"/>
              <a:t>(+)</a:t>
            </a:r>
            <a:r>
              <a:rPr lang="en-GB" sz="2400" i="1"/>
              <a:t> contrast.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863600" y="1484313"/>
            <a:ext cx="8029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i="1"/>
              <a:t> 3 Category Stacked Bar Chart (B&amp;W monitor/printer)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endParaRPr lang="en-GB" sz="2400" i="1"/>
          </a:p>
          <a:p>
            <a:pPr eaLnBrk="0" hangingPunct="0">
              <a:spcBef>
                <a:spcPct val="50000"/>
              </a:spcBef>
            </a:pPr>
            <a:r>
              <a:rPr lang="en-GB" sz="2400" i="1"/>
              <a:t> Monochromatic colour scheme with monotonic luminance</a:t>
            </a:r>
            <a:r>
              <a:rPr lang="en-GB" sz="2400" baseline="30000"/>
              <a:t>(+)</a:t>
            </a:r>
            <a:r>
              <a:rPr lang="en-GB" sz="2400" i="1"/>
              <a:t> and saturation</a:t>
            </a:r>
            <a:r>
              <a:rPr lang="en-GB" sz="2400" baseline="30000"/>
              <a:t>(+)</a:t>
            </a:r>
            <a:r>
              <a:rPr lang="en-GB" sz="2400" i="1"/>
              <a:t> contrast.</a:t>
            </a:r>
          </a:p>
        </p:txBody>
      </p:sp>
      <p:pic>
        <p:nvPicPr>
          <p:cNvPr id="40963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4263" y="2247900"/>
            <a:ext cx="44338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18327" y="1953456"/>
            <a:ext cx="4322618" cy="32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If you go ‘beyond the numbers’, the content should be designed to ENGAGE the target users…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….or it will be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IGNORED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and/or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BETTERED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by others = a big waste of money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840000">
            <a:off x="96957" y="1152227"/>
            <a:ext cx="5795818" cy="1216890"/>
          </a:xfrm>
        </p:spPr>
        <p:txBody>
          <a:bodyPr/>
          <a:lstStyle/>
          <a:p>
            <a:pPr algn="ctr">
              <a:buNone/>
            </a:pPr>
            <a:r>
              <a:rPr lang="en-GB" sz="6600" dirty="0" smtClean="0">
                <a:solidFill>
                  <a:srgbClr val="FF0000"/>
                </a:solidFill>
                <a:latin typeface="Stencil Std" pitchFamily="82" charset="0"/>
              </a:rPr>
              <a:t>WARNING</a:t>
            </a:r>
            <a:endParaRPr lang="en-GB" sz="6600" dirty="0">
              <a:solidFill>
                <a:srgbClr val="FF0000"/>
              </a:solidFill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517525"/>
            <a:ext cx="7199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61231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5" name="AutoShape 4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156" name="AutoShape 6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98" name="Picture 97" descr="TWI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88913"/>
            <a:ext cx="847725" cy="84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052513"/>
            <a:ext cx="7543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228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61231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5" name="Picture 64" descr="promot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33375"/>
            <a:ext cx="3048000" cy="981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promot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981075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promot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196975"/>
            <a:ext cx="30480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promot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1773238"/>
            <a:ext cx="3048000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 descr="promote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38" y="1916113"/>
            <a:ext cx="30480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 descr="promote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13" y="2636838"/>
            <a:ext cx="3048000" cy="619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 descr="promot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2852738"/>
            <a:ext cx="30480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promote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350" y="3357563"/>
            <a:ext cx="3048000" cy="78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 descr="promote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1638" y="3644900"/>
            <a:ext cx="30480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foreign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4699" y="4437063"/>
            <a:ext cx="3048000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foreign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7175" y="5037251"/>
            <a:ext cx="3048000" cy="11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1619250" y="333375"/>
            <a:ext cx="28321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PROMOTION</a:t>
            </a:r>
          </a:p>
        </p:txBody>
      </p:sp>
      <p:sp>
        <p:nvSpPr>
          <p:cNvPr id="50192" name="AutoShape 4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3" name="AutoShape 6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" name="Picture 17" descr="TWITT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825" y="188913"/>
            <a:ext cx="847725" cy="84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61231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619250" y="333375"/>
            <a:ext cx="6337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FEEDBACK (may need thick skin)</a:t>
            </a:r>
          </a:p>
        </p:txBody>
      </p:sp>
      <p:sp>
        <p:nvSpPr>
          <p:cNvPr id="51204" name="AutoShape 4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05" name="AutoShape 6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" name="Picture 19" descr="prais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484313"/>
            <a:ext cx="3048000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prais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8" y="2087563"/>
            <a:ext cx="3048000" cy="981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prais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2205038"/>
            <a:ext cx="3048000" cy="981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prais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2852738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pleasedNO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50" y="3429000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riticise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338" y="4868863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WIT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25" y="188913"/>
            <a:ext cx="847725" cy="84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61231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619250" y="333375"/>
            <a:ext cx="5329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CELEBRITY-WATCH</a:t>
            </a:r>
          </a:p>
        </p:txBody>
      </p:sp>
      <p:sp>
        <p:nvSpPr>
          <p:cNvPr id="52228" name="AutoShape 4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229" name="AutoShape 6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9" name="Picture 18" descr="cele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908050"/>
            <a:ext cx="3048000" cy="1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cele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341438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eleb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1916113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50825" y="3213100"/>
            <a:ext cx="4176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PLEASED not on list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7288" y="2636838"/>
            <a:ext cx="4176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ANNOYED not on list</a:t>
            </a:r>
          </a:p>
        </p:txBody>
      </p:sp>
      <p:pic>
        <p:nvPicPr>
          <p:cNvPr id="24" name="Picture 23" descr="smu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3789363"/>
            <a:ext cx="30480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mug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4005263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smu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4581525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pleasedNOT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438" y="5157788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disappointed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113" y="5732463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disappointedNOT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1538" y="3114675"/>
            <a:ext cx="3048000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disappointedNOT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8913" y="3509963"/>
            <a:ext cx="3048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disappointedNOT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365625"/>
            <a:ext cx="3048000" cy="78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disappointedNOT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5084763"/>
            <a:ext cx="3048000" cy="94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disappointedNOT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4525" y="5949950"/>
            <a:ext cx="3048000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TWITT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825" y="188913"/>
            <a:ext cx="847725" cy="84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612313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619250" y="333375"/>
            <a:ext cx="7273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CULTURAL OBSERVATIONS</a:t>
            </a:r>
          </a:p>
        </p:txBody>
      </p:sp>
      <p:sp>
        <p:nvSpPr>
          <p:cNvPr id="53252" name="AutoShape 4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3" name="AutoShape 6" descr="data:image/jpeg;base64,/9j/4AAQSkZJRgABAQAAAQABAAD/2wBDAAkGBwgHBgkIBwgKCgkLDRYPDQwMDRsUFRAWIB0iIiAdHx8kKDQsJCYxJx8fLT0tMTU3Ojo6Iys/RD84QzQ5Ojf/2wBDAQoKCg0MDRoPDxo3JR8lNzc3Nzc3Nzc3Nzc3Nzc3Nzc3Nzc3Nzc3Nzc3Nzc3Nzc3Nzc3Nzc3Nzc3Nzc3Nzc3Nzf/wAARCABkAGQDASIAAhEBAxEB/8QAGwAAAgMBAQEAAAAAAAAAAAAAAAUCAwQBBgf/xAA/EAABAwEDBA4JAwUBAAAAAAABAAIDBAUREjFRUpQUFSEiQlRhc4GTsrPR0hMyQVNxcpGSsTNDwQYjNGJjof/EABkBAAMBAQEAAAAAAAAAAAAAAAAEBQMCAf/EACoRAAICAQIFAwQDAQAAAAAAAAABAgMRBBITITFRYSNxoSJSscEFQZHw/9oADAMBAAIRAxEAPwD7il8tpxtv9FG6VrTc6TEGsB+JIv6L0WtJhijixFrZXHG4ZQwAk/W67pSSzqVlp31da3EwHDDDkYxo5FrXWpJyb5IWvvdclCKzJjPbyPQg1pnijbuPRg1pnijYVGMlJB1YXdhUfFYOrC72V+TLi3+Pk5t3Howa0zxRt3Howa0zxXdhUfFYOrCNhUfFYOrCNlfkOLf4+Tm3kejBrTPFG3cehBrTPFd2FR8Vg6sI2FR8Vg6sI2V+Q4t/j5Obdx6EGtM8UbeR6MGtM8V3YVHxWDqwjYVHxSDqwjZX5Di3+PklFa4kNzIWyckU7HH6XrfTVMVSwuidfcbnNIuLTmI9iT1Vk0VQy5sLIn8F8YwkHoWOx6uVsv8AfdfNBI2GR2mxxwi/OQ67oK8lUtrlF9D2vUzVirsXXo0eqQhCwHRRb/qM5qbsLHYjrrNhGa/8lbbdyM5qbsJbZBuoWDMT+U3Ss1P3JmpeNTF+H+RniXWXvcGtF5Kz4lrs7dkccwXklhZO63ukkW7Ffd6wvzLO4lji124QmiXWiMMrXD2hZwk28M3tgoxyivEjEqMSMS22iu8vxIxKjEjEjaG8vxpFBu1tc7PPF3zU2xJRS/5FWc80XfNXWMVz9v2ZOWb6/f8ATPZoQhIlgVW3+3zc3YSizTdSgf7FN7a9aLm5ewktHI1keAkA3+1O6ZZrfuSta8XRfg24uVb7JN7pfgP5SzEmNjG98vwH8ouX0MNNL1ENVRUU7J8OIkXZlehJJ45oqOKksMx7XRaT/qEbXxaT/qtiF3xJdzPg19hbUUGCMvicSRu3FL8SfyvayNznEAAbq85iTFLck8iWqhGDWC3El1IN/UH/ALQ981anSNaN8QFnpfVmOeSHvWraaxVIVqeb4f8Af0ewQhCnFwV2x68PyS9heewr0Vri+WD5JewkmFO6R4iyT/IxzOJUMTchITj+n3OdLNiN+9H8pZhTKwjhqJG6Tfwtb+dbF9IsXRHhSq162alkjbCQA5pJ3E1Su2aV8zWSxtLiy8EDLckadu9bivqd/CezqLttqvTH2hcNrVp4Y+0Kgxub6zSPiFzDyKhsr7IjcW77mSmrKmYXSSEjMqS55yuKnhXcK7W1dEZy3SeWyjDurRTC6KTnIO9ao4VbGLoX85D3rFne/TZtpI+tE9UhCFMLwttX9aD5ZeylGFN7T/Xp/lk7KW4U1p3hMna1ZkirCrKaQwTskHBO7yhBFyiUy+awI52PKPSRyNkYHsN7TkU156krJKZ293zDlaUzitOmeN8/AczgkZ0yi+RTp1tU1zeGbblzCMwVOzaX38f3LuzKb38f3LjbLsMcWv7l/pGppY543AtAdduOu3QV5/CndRaMLI3eieHvOQBJwmqNyTyTtXKuUltIYVMC6B/Ow96xSuXXC6B3Ow96xd2v6Gc6Zeqj0aEISBXMFotvqKS/I4vZ0lpu/CWkJ3VQNqYTG4kX7ocMrSMhHKClkzJGE7KikDveQsL2O6BugrWqajyYtqKnNJxMjlW5XF0J4U+qS+VQPojw59Ul8qZVsO5Ls0t76IocVAuV5ZEeHPqkvlUTFEf3J9Ul8q7V1fcSnodW+kfwVYl0FT9DF7yfVJfKpCKIfuT6pL5V7xq+5xHQavPOP4ONKsauBsQ4c+qS+VTBhHCn1SXyrh3Q7jlek1C6xJAKbmYoQ0ZXzxBvKQ8OP/jSiMxOO9FS86LaZ4J6XABMKOlkMrZp2hmAERxA34b8rifafwsLLE1hFLT0TjLMjehCEuPghCEACEIQAIQhAAhCEACEIQAIQhAAhCEAf//Z"/>
          <p:cNvSpPr>
            <a:spLocks noChangeAspect="1" noChangeArrowheads="1"/>
          </p:cNvSpPr>
          <p:nvPr/>
        </p:nvSpPr>
        <p:spPr bwMode="auto">
          <a:xfrm>
            <a:off x="63500" y="-373063"/>
            <a:ext cx="7905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5" name="Picture 34" descr="commen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908050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comment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484313"/>
            <a:ext cx="3048000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comment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700213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comment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2420938"/>
            <a:ext cx="3048000" cy="78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 descr="comment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997200"/>
            <a:ext cx="3048000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comment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13" y="3500438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comment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63" y="2997200"/>
            <a:ext cx="30480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comment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88" y="4652963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comment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8300" y="3422650"/>
            <a:ext cx="3048000" cy="94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comment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300" y="4365625"/>
            <a:ext cx="30480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TWITTER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25" y="188913"/>
            <a:ext cx="847725" cy="84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comment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1713" y="5129213"/>
            <a:ext cx="30480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49438"/>
            <a:ext cx="39322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748145" y="2060571"/>
            <a:ext cx="3319030" cy="12695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VISUALISATION</a:t>
            </a:r>
          </a:p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CENTRE</a:t>
            </a: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4175125" y="1433513"/>
            <a:ext cx="318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alan.smith@ons.gsi.gov.uk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464300" y="3054350"/>
            <a:ext cx="194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4151313" y="1704975"/>
            <a:ext cx="20875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advice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627313" y="3775075"/>
            <a:ext cx="12969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28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809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2592388" y="4168775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@theboysmithy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547424" y="3459163"/>
            <a:ext cx="177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bit.ly/onsdvc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7900"/>
            <a:ext cx="3810000" cy="490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5848" y="6010540"/>
            <a:ext cx="49023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…meet your new best friend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410978" y="356084"/>
            <a:ext cx="62243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If you are interested in storytelling…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6361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Which Graph?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52475" y="1200150"/>
            <a:ext cx="3581400" cy="3981450"/>
            <a:chOff x="606" y="1134"/>
            <a:chExt cx="2256" cy="2508"/>
          </a:xfrm>
        </p:grpSpPr>
        <p:sp>
          <p:nvSpPr>
            <p:cNvPr id="24585" name="Rectangle 15"/>
            <p:cNvSpPr>
              <a:spLocks noChangeArrowheads="1"/>
            </p:cNvSpPr>
            <p:nvPr/>
          </p:nvSpPr>
          <p:spPr bwMode="auto">
            <a:xfrm>
              <a:off x="606" y="1134"/>
              <a:ext cx="2256" cy="25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400"/>
            </a:p>
          </p:txBody>
        </p:sp>
        <p:pic>
          <p:nvPicPr>
            <p:cNvPr id="24586" name="Picture 18" descr="MMR Reworked_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7" y="1233"/>
              <a:ext cx="2068" cy="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4745038" y="1201738"/>
            <a:ext cx="3581400" cy="398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/>
          </a:p>
        </p:txBody>
      </p:sp>
      <p:pic>
        <p:nvPicPr>
          <p:cNvPr id="24582" name="Picture 24" descr="MMR Reworked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366838"/>
            <a:ext cx="332581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48200" y="5191125"/>
            <a:ext cx="3586163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600" b="1">
                <a:latin typeface="Arial" pitchFamily="34" charset="0"/>
              </a:rPr>
              <a:t>The </a:t>
            </a:r>
            <a:r>
              <a:rPr lang="ja-JP" altLang="en-GB" sz="1600" b="1">
                <a:latin typeface="Arial" pitchFamily="34" charset="0"/>
              </a:rPr>
              <a:t>“</a:t>
            </a:r>
            <a:r>
              <a:rPr lang="en-GB" altLang="ja-JP" sz="1600" b="1">
                <a:latin typeface="Arial" pitchFamily="34" charset="0"/>
              </a:rPr>
              <a:t>Problem lies here</a:t>
            </a:r>
            <a:r>
              <a:rPr lang="ja-JP" altLang="en-GB" sz="1600" b="1">
                <a:latin typeface="Arial" pitchFamily="34" charset="0"/>
              </a:rPr>
              <a:t>”</a:t>
            </a:r>
            <a:r>
              <a:rPr lang="en-GB" altLang="ja-JP" sz="1600" b="1">
                <a:latin typeface="Arial" pitchFamily="34" charset="0"/>
              </a:rPr>
              <a:t> Version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90563" y="5180013"/>
            <a:ext cx="3862387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600" b="1">
                <a:latin typeface="Arial" pitchFamily="34" charset="0"/>
              </a:rPr>
              <a:t>The </a:t>
            </a:r>
            <a:r>
              <a:rPr lang="ja-JP" altLang="en-GB" sz="1600" b="1">
                <a:latin typeface="Arial" pitchFamily="34" charset="0"/>
              </a:rPr>
              <a:t>“</a:t>
            </a:r>
            <a:r>
              <a:rPr lang="en-GB" altLang="ja-JP" sz="1600" b="1">
                <a:latin typeface="Arial" pitchFamily="34" charset="0"/>
              </a:rPr>
              <a:t>Don</a:t>
            </a:r>
            <a:r>
              <a:rPr lang="ja-JP" altLang="en-GB" sz="1600" b="1">
                <a:latin typeface="Arial" pitchFamily="34" charset="0"/>
              </a:rPr>
              <a:t>’</a:t>
            </a:r>
            <a:r>
              <a:rPr lang="en-GB" altLang="ja-JP" sz="1600" b="1">
                <a:latin typeface="Arial" pitchFamily="34" charset="0"/>
              </a:rPr>
              <a:t>t worry</a:t>
            </a:r>
            <a:r>
              <a:rPr lang="ja-JP" altLang="en-GB" sz="1600" b="1">
                <a:latin typeface="Arial" pitchFamily="34" charset="0"/>
              </a:rPr>
              <a:t>”</a:t>
            </a:r>
            <a:r>
              <a:rPr lang="en-GB" altLang="ja-JP" sz="1600" b="1">
                <a:latin typeface="Arial" pitchFamily="34" charset="0"/>
              </a:rPr>
              <a:t> Version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24584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 smtClean="0"/>
              <a:t>The Power of the Graphical Method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02828"/>
              </p:ext>
            </p:extLst>
          </p:nvPr>
        </p:nvGraphicFramePr>
        <p:xfrm>
          <a:off x="582143" y="2326287"/>
          <a:ext cx="8170862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Bitmap Image" r:id="rId4" imgW="8171429" imgH="3266667" progId="Paint.Picture">
                  <p:embed/>
                </p:oleObj>
              </mc:Choice>
              <mc:Fallback>
                <p:oleObj name="Bitmap Image" r:id="rId4" imgW="8171429" imgH="3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43" y="2326287"/>
                        <a:ext cx="8170862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Context is EVERYTHING</a:t>
            </a:r>
          </a:p>
        </p:txBody>
      </p:sp>
    </p:spTree>
    <p:extLst>
      <p:ext uri="{BB962C8B-B14F-4D97-AF65-F5344CB8AC3E}">
        <p14:creationId xmlns:p14="http://schemas.microsoft.com/office/powerpoint/2010/main" val="189159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Supporting journalists with ‘discovery’ interfaces</a:t>
            </a:r>
          </a:p>
        </p:txBody>
      </p:sp>
    </p:spTree>
    <p:extLst>
      <p:ext uri="{BB962C8B-B14F-4D97-AF65-F5344CB8AC3E}">
        <p14:creationId xmlns:p14="http://schemas.microsoft.com/office/powerpoint/2010/main" val="48407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590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358344" y="3013507"/>
            <a:ext cx="8569325" cy="1798638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“</a:t>
            </a:r>
            <a:r>
              <a:rPr lang="en-GB" sz="2800" i="1" dirty="0">
                <a:solidFill>
                  <a:schemeClr val="bg1"/>
                </a:solidFill>
              </a:rPr>
              <a:t>Excellent use of dynamic and interactive graphics.  Exactly the sort of tool which will encourage user engagement</a:t>
            </a:r>
            <a:r>
              <a:rPr lang="en-GB" sz="2800" dirty="0">
                <a:solidFill>
                  <a:schemeClr val="bg1"/>
                </a:solidFill>
              </a:rPr>
              <a:t>”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</a:rPr>
              <a:t>RSS Excellence in Official Statistics Awards 2010 Panel,</a:t>
            </a:r>
          </a:p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on </a:t>
            </a:r>
            <a:r>
              <a:rPr lang="en-GB" sz="1400" dirty="0">
                <a:solidFill>
                  <a:schemeClr val="bg1"/>
                </a:solidFill>
              </a:rPr>
              <a:t>Interactive Ageing Map (winner, Communication Category)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527175"/>
            <a:ext cx="8280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Graphics in the Wild part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681</Words>
  <Application>Microsoft Macintosh PowerPoint</Application>
  <PresentationFormat>On-screen Show (4:3)</PresentationFormat>
  <Paragraphs>133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Image</vt:lpstr>
      <vt:lpstr>Bitmap Image</vt:lpstr>
      <vt:lpstr>PowerPoint Presentation</vt:lpstr>
      <vt:lpstr>WHO ARE OUR KEY USERS?</vt:lpstr>
      <vt:lpstr>PowerPoint Presentation</vt:lpstr>
      <vt:lpstr>PowerPoint Presentation</vt:lpstr>
      <vt:lpstr>Which Graph?</vt:lpstr>
      <vt:lpstr>Context is EVERYTHING</vt:lpstr>
      <vt:lpstr>1. Supporting journalists with ‘discovery’ interfaces</vt:lpstr>
      <vt:lpstr>PowerPoint Presentation</vt:lpstr>
      <vt:lpstr>Graphics in the Wild part 1</vt:lpstr>
      <vt:lpstr>2. Supporting (lazier) journalists with ‘syndicatable’ content…</vt:lpstr>
      <vt:lpstr>PowerPoint Presentation</vt:lpstr>
      <vt:lpstr>PowerPoint Presentation</vt:lpstr>
      <vt:lpstr>PowerPoint Presentation</vt:lpstr>
      <vt:lpstr>Users in Societal Context</vt:lpstr>
      <vt:lpstr>PowerPoint Presentation</vt:lpstr>
      <vt:lpstr>Do people like numbers?</vt:lpstr>
      <vt:lpstr>Some numbers about people not liking numbers</vt:lpstr>
      <vt:lpstr>Users are Experts!</vt:lpstr>
      <vt:lpstr>PowerPoint Presentation</vt:lpstr>
      <vt:lpstr>PowerPoint Presentation</vt:lpstr>
      <vt:lpstr>PowerPoint Presentation</vt:lpstr>
      <vt:lpstr>PowerPoint Presentation</vt:lpstr>
      <vt:lpstr>Users: get simple accessibility considerations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Data</dc:title>
  <dc:creator>Alan Smith</dc:creator>
  <cp:lastModifiedBy>Alan Smith</cp:lastModifiedBy>
  <cp:revision>172</cp:revision>
  <dcterms:created xsi:type="dcterms:W3CDTF">2011-03-22T12:36:14Z</dcterms:created>
  <dcterms:modified xsi:type="dcterms:W3CDTF">2012-06-21T16:43:58Z</dcterms:modified>
</cp:coreProperties>
</file>